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8" r:id="rId1"/>
    <p:sldMasterId id="2147483749" r:id="rId2"/>
  </p:sldMasterIdLst>
  <p:notesMasterIdLst>
    <p:notesMasterId r:id="rId4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EB Garamond" pitchFamily="2" charset="0"/>
      <p:regular r:id="rId46"/>
      <p:bold r:id="rId47"/>
      <p:italic r:id="rId48"/>
      <p:bold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  <p:embeddedFont>
      <p:font typeface="Roboto Light" panose="02000000000000000000" pitchFamily="2" charset="0"/>
      <p:regular r:id="rId54"/>
      <p:bold r:id="rId55"/>
      <p:italic r:id="rId56"/>
      <p:boldItalic r:id="rId57"/>
    </p:embeddedFont>
    <p:embeddedFont>
      <p:font typeface="Roboto Medium" panose="02000000000000000000" pitchFamily="2" charset="0"/>
      <p:regular r:id="rId58"/>
      <p:bold r:id="rId59"/>
      <p:italic r:id="rId60"/>
      <p:boldItalic r:id="rId61"/>
    </p:embeddedFont>
    <p:embeddedFont>
      <p:font typeface="Roboto Mono" pitchFamily="2" charset="0"/>
      <p:regular r:id="rId62"/>
      <p:bold r:id="rId63"/>
      <p:italic r:id="rId64"/>
      <p:boldItalic r:id="rId65"/>
    </p:embeddedFont>
    <p:embeddedFont>
      <p:font typeface="Roboto Thin" panose="02000000000000000000" pitchFamily="2" charset="0"/>
      <p:regular r:id="rId66"/>
      <p:bold r:id="rId67"/>
      <p:italic r:id="rId68"/>
      <p:boldItalic r:id="rId69"/>
    </p:embeddedFont>
    <p:embeddedFont>
      <p:font typeface="Trebuchet MS" panose="020B0703020202090204" pitchFamily="3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800D66-DA91-4136-BAC5-938AB3504889}">
  <a:tblStyle styleId="{30800D66-DA91-4136-BAC5-938AB35048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2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72" Type="http://schemas.openxmlformats.org/officeDocument/2006/relationships/font" Target="fonts/font3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font" Target="fonts/font29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font" Target="fonts/font3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font" Target="fonts/font3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480f0dd0a7_0_1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480f0dd0a7_0_1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547ceddc4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547ceddc4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Phone AdobeStock ID 105140326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547ceddc4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547ceddc4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Phone AdobeStock ID 105140326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547ceddc4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547ceddc4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Shutterstock ID: 673169044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547ceddc4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547ceddc4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547ceddc4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547ceddc4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5517b3c1e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5517b3c1e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547ceddc40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547ceddc40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547ceddc40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547ceddc40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547ceddc40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547ceddc40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5b9fe823ce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5b9fe823ce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52254a76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52254a76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5b9fe823ce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5b9fe823ce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547ceddc4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547ceddc4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547ceddc40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547ceddc40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547ceddc40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8" name="Google Shape;2238;g547ceddc40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547ceddc40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547ceddc40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5b9fe823ce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5b9fe823ce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547ceddc4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547ceddc4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5b9fe823ce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5b9fe823ce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547ceddc40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547ceddc40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547ceddc40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547ceddc40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547ceddc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547ceddc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547ceddc40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547ceddc40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5b9fe823ce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2" name="Google Shape;2302;g5b9fe823ce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547ceddc40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g547ceddc40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5b9fe823ce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5b9fe823ce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547ceddc40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547ceddc40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5b9fe823ce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5b9fe823ce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547ceddc40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547ceddc40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547ceddc40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547ceddc40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g5b9fe823ce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3" name="Google Shape;2363;g5b9fe823ce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547ceddc4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547ceddc4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5b9fe823ce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5b9fe823ce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5b9fe823ce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5b9fe823ce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5b9fe823ce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5b9fe823ce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5b9fe823ce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5b9fe823ce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547ceddc4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547ceddc4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2" name="Google Shape;2022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10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4" name="Google Shape;2024;p10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7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58" name="Google Shape;35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63" name="Google Shape;36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5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19" name="Google Shape;1019;p5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5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1" name="Google Shape;1021;p5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2" name="Google Shape;10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5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5" name="Google Shape;1025;p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26" name="Google Shape;10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9" name="Google Shape;1029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1" name="Google Shape;10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2" name="Google Shape;1032;p5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5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5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5" name="Google Shape;10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5" name="Google Shape;104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0" name="Google Shape;10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1" name="Google Shape;10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5" name="Google Shape;1055;p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56" name="Google Shape;1056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1" name="Google Shape;1061;p5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5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1" name="Google Shape;1071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2" name="Google Shape;1072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3" name="Google Shape;107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4" name="Google Shape;1074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5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60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60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0" name="Google Shape;1080;p60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3" name="Google Shape;1083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5" name="Google Shape;1085;p6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1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9" name="Google Shape;1089;p61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6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6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8" name="Google Shape;1098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99" name="Google Shape;109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6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4" name="Google Shape;11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6" name="Google Shape;1106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7" name="Google Shape;1107;p63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9" name="Google Shape;1109;p6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6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6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5" name="Google Shape;1115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6" name="Google Shape;1116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7" name="Google Shape;1117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8" name="Google Shape;1118;p64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19" name="Google Shape;1119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6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6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5" name="Google Shape;11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65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65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6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1" name="Google Shape;1131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6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4" name="Google Shape;1134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5" name="Google Shape;1135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6" name="Google Shape;1136;p66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37" name="Google Shape;1137;p66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66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9" name="Google Shape;1139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0" name="Google Shape;1140;p6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1" name="Google Shape;1141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6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7" name="Google Shape;11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6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5" name="Google Shape;1155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6" name="Google Shape;1156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7" name="Google Shape;1157;p68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9" name="Google Shape;1159;p68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0" name="Google Shape;1160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1" name="Google Shape;1161;p6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7" name="Google Shape;116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8" name="Google Shape;1168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9" name="Google Shape;1169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0" name="Google Shape;1170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71" name="Google Shape;1171;p6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2" name="Google Shape;1172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3" name="Google Shape;1173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4" name="Google Shape;1174;p6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5" name="Google Shape;1175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6" name="Google Shape;1176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6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78" name="Google Shape;1178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9" name="Google Shape;1179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" name="Google Shape;1180;p6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1" name="Google Shape;1181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3" name="Google Shape;1183;p69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6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6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6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69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69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9" name="Google Shape;1189;p69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4" name="Google Shape;1194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5" name="Google Shape;1195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6" name="Google Shape;1196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7" name="Google Shape;1197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98" name="Google Shape;1198;p7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199" name="Google Shape;119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0" name="Google Shape;120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" name="Google Shape;1201;p7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2" name="Google Shape;120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3" name="Google Shape;120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7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5" name="Google Shape;120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7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08" name="Google Shape;120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0" name="Google Shape;1210;p7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1" name="Google Shape;1211;p7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7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7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7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5" name="Google Shape;1215;p7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6" name="Google Shape;1216;p7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17" name="Google Shape;1217;p7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18" name="Google Shape;121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0" name="Google Shape;1220;p7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5" name="Google Shape;1225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6" name="Google Shape;1226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7" name="Google Shape;1227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8" name="Google Shape;1228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9" name="Google Shape;1229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0" name="Google Shape;1230;p7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1" name="Google Shape;1231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3" name="Google Shape;1233;p7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7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5" name="Google Shape;1235;p7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36" name="Google Shape;1236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7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7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0" name="Google Shape;1240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7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" name="Google Shape;1243;p7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4" name="Google Shape;1244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7" name="Google Shape;1247;p7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48" name="Google Shape;1248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0" name="Google Shape;1250;p7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7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2" name="Google Shape;1252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4" name="Google Shape;1254;p71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71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7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7" name="Google Shape;1257;p71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8" name="Google Shape;1258;p71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63" name="Google Shape;1263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4" name="Google Shape;1264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5" name="Google Shape;1265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6" name="Google Shape;1266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67" name="Google Shape;1267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68" name="Google Shape;126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72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2" name="Google Shape;1272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3" name="Google Shape;1273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4" name="Google Shape;1274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5" name="Google Shape;1275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77" name="Google Shape;1277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1" name="Google Shape;1281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4" name="Google Shape;1284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5" name="Google Shape;128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8" name="Google Shape;1288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9" name="Google Shape;1289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1" name="Google Shape;1291;p72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2" name="Google Shape;1292;p72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7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7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72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7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0" name="Google Shape;1300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1" name="Google Shape;1301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2" name="Google Shape;1302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3" name="Google Shape;1303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4" name="Google Shape;1304;p7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5" name="Google Shape;130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06" name="Google Shape;130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7" name="Google Shape;1307;p7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7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9" name="Google Shape;1309;p7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0" name="Google Shape;131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1" name="Google Shape;131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73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7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4" name="Google Shape;1314;p7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5" name="Google Shape;131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6" name="Google Shape;131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7" name="Google Shape;1317;p7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7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9" name="Google Shape;1319;p7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0" name="Google Shape;132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1" name="Google Shape;132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73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3" name="Google Shape;1323;p7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4" name="Google Shape;1324;p7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5" name="Google Shape;132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6" name="Google Shape;132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" name="Google Shape;1327;p73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8" name="Google Shape;1328;p7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9" name="Google Shape;1329;p7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0" name="Google Shape;133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1" name="Google Shape;133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2" name="Google Shape;1332;p7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7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4" name="Google Shape;1334;p7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5" name="Google Shape;133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6" name="Google Shape;133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7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1" name="Google Shape;1341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2" name="Google Shape;1342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3" name="Google Shape;1343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4" name="Google Shape;1344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7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6" name="Google Shape;1346;p7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47" name="Google Shape;134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8" name="Google Shape;134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9" name="Google Shape;1349;p7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7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7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2" name="Google Shape;135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7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7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6" name="Google Shape;1356;p7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57" name="Google Shape;135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7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7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7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2" name="Google Shape;136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3" name="Google Shape;136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4" name="Google Shape;1364;p7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5" name="Google Shape;1365;p7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6" name="Google Shape;1366;p7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67" name="Google Shape;136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74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7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1" name="Google Shape;1371;p7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2" name="Google Shape;137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4" name="Google Shape;1374;p74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7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7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77" name="Google Shape;137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74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7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7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2" name="Google Shape;138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74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7" name="Google Shape;1387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8" name="Google Shape;1388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9" name="Google Shape;1389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0" name="Google Shape;1390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1" name="Google Shape;1391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3" name="Google Shape;1393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Google Shape;1396;p7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8" name="Google Shape;1398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1" name="Google Shape;1401;p7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7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8" name="Google Shape;1408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7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3" name="Google Shape;1413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75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8" name="Google Shape;1418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" name="Google Shape;1421;p75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" name="Google Shape;1423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7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8" name="Google Shape;1428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7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4" name="Google Shape;1434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5" name="Google Shape;1435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6" name="Google Shape;1436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7" name="Google Shape;1437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8" name="Google Shape;1438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39" name="Google Shape;1439;p7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0" name="Google Shape;144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2" name="Google Shape;1442;p7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76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4" name="Google Shape;1444;p76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5" name="Google Shape;144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76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76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9" name="Google Shape;1449;p7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0" name="Google Shape;145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7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76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7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59" name="Google Shape;145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0" name="Google Shape;1460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1" name="Google Shape;146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2" name="Google Shape;1462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3" name="Google Shape;1463;p7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4" name="Google Shape;146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77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77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7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7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0" name="Google Shape;147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2" name="Google Shape;1472;p77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77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77" name="Google Shape;1477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8" name="Google Shape;1478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9" name="Google Shape;1479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0" name="Google Shape;1480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7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2" name="Google Shape;1482;p7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7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7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7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7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7" name="Google Shape;1487;p7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8" name="Google Shape;1488;p7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7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7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3" name="Google Shape;1493;p7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4" name="Google Shape;1494;p7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7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78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7" name="Google Shape;1497;p78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78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9" name="Google Shape;1499;p78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0" name="Google Shape;1500;p78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7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5" name="Google Shape;1505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6" name="Google Shape;1506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7" name="Google Shape;1507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8" name="Google Shape;1508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9" name="Google Shape;1509;p7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0" name="Google Shape;1510;p7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7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7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7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7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5" name="Google Shape;1515;p7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16" name="Google Shape;1516;p7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7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7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7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4" name="Google Shape;1524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5" name="Google Shape;1525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7" name="Google Shape;1527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8" name="Google Shape;1528;p8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9" name="Google Shape;1529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8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8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8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5" name="Google Shape;1535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3" name="Google Shape;15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6" name="Google Shape;1546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8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8" name="Google Shape;1548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8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8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4" name="Google Shape;1554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2" name="Google Shape;156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5" name="Google Shape;1565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7" name="Google Shape;1567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2" name="Google Shape;1572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3" name="Google Shape;1573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8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0" name="Google Shape;1580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1" name="Google Shape;158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4" name="Google Shape;1584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8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8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8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8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8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8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8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8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8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4" name="Google Shape;1594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8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8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2" name="Google Shape;1602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3" name="Google Shape;1603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4" name="Google Shape;1604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5" name="Google Shape;160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6" name="Google Shape;1606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8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8" name="Google Shape;1608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8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8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3" name="Google Shape;1613;p8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4" name="Google Shape;1614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8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16" name="Google Shape;1616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5" name="Google Shape;1625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6" name="Google Shape;1626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7" name="Google Shape;1627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8" name="Google Shape;1628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9" name="Google Shape;1629;p8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8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8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5" name="Google Shape;1635;p8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6" name="Google Shape;1636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8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38" name="Google Shape;1638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6" name="Google Shape;1646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47" name="Google Shape;1647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8" name="Google Shape;1648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9" name="Google Shape;1649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0" name="Google Shape;1650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8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2" name="Google Shape;1652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8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7" name="Google Shape;1657;p8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8" name="Google Shape;1658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0" name="Google Shape;1660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8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8" name="Google Shape;1668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9" name="Google Shape;16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0" name="Google Shape;1670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1" name="Google Shape;16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2" name="Google Shape;1672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8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8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8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8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8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8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8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8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1" name="Google Shape;1681;p8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2" name="Google Shape;1682;p8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3" name="Google Shape;1683;p8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4" name="Google Shape;1684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4" name="Google Shape;169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5" name="Google Shape;1695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6" name="Google Shape;169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7" name="Google Shape;1697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8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5" name="Google Shape;1705;p8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8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8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09" name="Google Shape;1709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19" name="Google Shape;17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0" name="Google Shape;1720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1" name="Google Shape;17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2" name="Google Shape;172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8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8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8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1" name="Google Shape;1731;p8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8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8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4" name="Google Shape;1734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3" name="Google Shape;1743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4" name="Google Shape;174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5" name="Google Shape;1745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6" name="Google Shape;1746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7" name="Google Shape;1747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8" name="Google Shape;1748;p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9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9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9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9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59" name="Google Shape;1759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9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8" name="Google Shape;1768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9" name="Google Shape;176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1" name="Google Shape;1771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2" name="Google Shape;1772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3" name="Google Shape;1773;p9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4" name="Google Shape;1774;p9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9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9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9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9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9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9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86" name="Google Shape;1786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9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9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1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6" name="Google Shape;1796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97" name="Google Shape;1797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9" name="Google Shape;1799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0" name="Google Shape;1800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9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9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9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8" name="Google Shape;1808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9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9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2" name="Google Shape;1812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4" name="Google Shape;1814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4" name="Google Shape;1824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5" name="Google Shape;1825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6" name="Google Shape;1826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7" name="Google Shape;1827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8" name="Google Shape;1828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0" name="Google Shape;1830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9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9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9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2" name="Google Shape;1842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3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3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3" name="Google Shape;185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4" name="Google Shape;1854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5" name="Google Shape;1855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6" name="Google Shape;1856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7" name="Google Shape;1857;p9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9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0" name="Google Shape;1860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9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9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9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9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9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0" name="Google Shape;1870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4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4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0" name="Google Shape;1880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1" name="Google Shape;1881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2" name="Google Shape;1882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3" name="Google Shape;1883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4" name="Google Shape;1884;p9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9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6" name="Google Shape;1886;p9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9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9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9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9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9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9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9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9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9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9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9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9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9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00" name="Google Shape;1900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0" name="Google Shape;1910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11" name="Google Shape;1911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2" name="Google Shape;1912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3" name="Google Shape;191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4" name="Google Shape;1914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5" name="Google Shape;1915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9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9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9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3" name="Google Shape;1923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9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9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9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9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31" name="Google Shape;193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1" name="Google Shape;1941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42" name="Google Shape;194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3" name="Google Shape;1943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4" name="Google Shape;194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5" name="Google Shape;1945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9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8" name="Google Shape;1948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9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0" name="Google Shape;1950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9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2" name="Google Shape;1952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9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9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6" name="Google Shape;1956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9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8" name="Google Shape;1958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9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9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62" name="Google Shape;1962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73" name="Google Shape;197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4" name="Google Shape;1974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5" name="Google Shape;1975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6" name="Google Shape;1976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9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9" name="Google Shape;1979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9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9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9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9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9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9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9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93" name="Google Shape;1993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9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5" name="Google Shape;2005;p9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06" name="Google Shape;200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9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8" name="Google Shape;2008;p9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0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2" name="Google Shape;2012;p1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3" name="Google Shape;2013;p10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4" name="Google Shape;201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7" name="Google Shape;2017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10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19" name="Google Shape;2019;p10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92.xml"/><Relationship Id="rId47" Type="http://schemas.openxmlformats.org/officeDocument/2006/relationships/slideLayout" Target="../slideLayouts/slideLayout97.xml"/><Relationship Id="rId50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4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98.xml"/><Relationship Id="rId8" Type="http://schemas.openxmlformats.org/officeDocument/2006/relationships/slideLayout" Target="../slideLayouts/slideLayout58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  <p:sldLayoutId id="2147483744" r:id="rId47"/>
    <p:sldLayoutId id="2147483745" r:id="rId48"/>
    <p:sldLayoutId id="2147483746" r:id="rId49"/>
    <p:sldLayoutId id="2147483747" r:id="rId5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tracy.sumtwelve@nationalgallerydc.or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Relationship Id="rId4" Type="http://schemas.openxmlformats.org/officeDocument/2006/relationships/hyperlink" Target="mailto:tracysumtwelve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0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Forensics, Day 2</a:t>
            </a:r>
            <a:endParaRPr/>
          </a:p>
        </p:txBody>
      </p:sp>
      <p:sp>
        <p:nvSpPr>
          <p:cNvPr id="2030" name="Google Shape;2030;p10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 Forensics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iPhone, an introduction</a:t>
            </a:r>
            <a:endParaRPr/>
          </a:p>
        </p:txBody>
      </p:sp>
      <p:sp>
        <p:nvSpPr>
          <p:cNvPr id="2106" name="Google Shape;2106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107" name="Google Shape;2107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112"/>
          <p:cNvSpPr txBox="1">
            <a:spLocks noGrp="1"/>
          </p:cNvSpPr>
          <p:nvPr>
            <p:ph type="body" idx="3"/>
          </p:nvPr>
        </p:nvSpPr>
        <p:spPr>
          <a:xfrm>
            <a:off x="2087800" y="838450"/>
            <a:ext cx="4624800" cy="4078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First released in June of 2007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Runs on iOS operating system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Currently 700 million iPhones in use 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</a:t>
            </a:r>
            <a:r>
              <a:rPr lang="en" sz="1800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compared to 2.3 billion Android phones.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The phone data is </a:t>
            </a:r>
            <a:r>
              <a:rPr lang="en" sz="1800" i="1">
                <a:solidFill>
                  <a:schemeClr val="dk1"/>
                </a:solidFill>
              </a:rPr>
              <a:t>encrypted </a:t>
            </a:r>
            <a:r>
              <a:rPr lang="en" sz="1800">
                <a:solidFill>
                  <a:schemeClr val="dk1"/>
                </a:solidFill>
              </a:rPr>
              <a:t>and has been involved in several high profile forensic cases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109" name="Google Shape;210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25" y="686100"/>
            <a:ext cx="1992733" cy="407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550" y="686100"/>
            <a:ext cx="2005756" cy="4078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Where’s the Data?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 systems and Data Storage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1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It is important to know where data is stores, how to access it, and how to recover it. </a:t>
            </a:r>
            <a:endParaRPr i="1"/>
          </a:p>
        </p:txBody>
      </p:sp>
      <p:sp>
        <p:nvSpPr>
          <p:cNvPr id="2117" name="Google Shape;2117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118" name="Google Shape;2118;p1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113"/>
          <p:cNvSpPr txBox="1">
            <a:spLocks noGrp="1"/>
          </p:cNvSpPr>
          <p:nvPr>
            <p:ph type="body" idx="3"/>
          </p:nvPr>
        </p:nvSpPr>
        <p:spPr>
          <a:xfrm>
            <a:off x="175" y="1479950"/>
            <a:ext cx="8547477" cy="3426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Instead of external storage, iPhones uses </a:t>
            </a:r>
            <a:r>
              <a:rPr lang="en" sz="1800" i="1" dirty="0">
                <a:latin typeface="Roboto Light"/>
                <a:ea typeface="Roboto Light"/>
                <a:cs typeface="Roboto Light"/>
                <a:sym typeface="Roboto Light"/>
              </a:rPr>
              <a:t>flash memory</a:t>
            </a: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Contains two disk partitions: 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-"/>
            </a:pPr>
            <a:r>
              <a:rPr lang="en" sz="1800" dirty="0"/>
              <a:t>Root</a:t>
            </a: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 partition used for operating systems and applications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-"/>
            </a:pPr>
            <a:r>
              <a:rPr lang="en" sz="1800" dirty="0"/>
              <a:t>Var</a:t>
            </a: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 partition used for data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/>
              <a:t>		Remember: </a:t>
            </a: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Data is first imaged using </a:t>
            </a:r>
            <a:r>
              <a:rPr lang="en" sz="1800" dirty="0"/>
              <a:t>bit-level-copy</a:t>
            </a: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		iPhone texts, GPS coordinates, cell tower locations can 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all be recovered. 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 dirty="0"/>
          </a:p>
        </p:txBody>
      </p:sp>
      <p:pic>
        <p:nvPicPr>
          <p:cNvPr id="2120" name="Google Shape;212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530" y="1505276"/>
            <a:ext cx="1674370" cy="342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1" name="Google Shape;2121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325" y="3621500"/>
            <a:ext cx="928274" cy="92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6" name="Google Shape;212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19300" y="2316925"/>
            <a:ext cx="2550375" cy="25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Directories, Databases, and Files</a:t>
            </a:r>
            <a:endParaRPr/>
          </a:p>
        </p:txBody>
      </p:sp>
      <p:sp>
        <p:nvSpPr>
          <p:cNvPr id="2128" name="Google Shape;2128;p1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our investigation, the following directories contain evidence for investigations: </a:t>
            </a:r>
            <a:endParaRPr/>
          </a:p>
        </p:txBody>
      </p:sp>
      <p:sp>
        <p:nvSpPr>
          <p:cNvPr id="2129" name="Google Shape;2129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130" name="Google Shape;2130;p1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14"/>
          <p:cNvSpPr txBox="1">
            <a:spLocks noGrp="1"/>
          </p:cNvSpPr>
          <p:nvPr>
            <p:ph type="body" idx="3"/>
          </p:nvPr>
        </p:nvSpPr>
        <p:spPr>
          <a:xfrm>
            <a:off x="0" y="1585675"/>
            <a:ext cx="9144000" cy="475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/mobile, /Applications, /Library, /root,  /Logs, /logs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32" name="Google Shape;2132;p114"/>
          <p:cNvSpPr/>
          <p:nvPr/>
        </p:nvSpPr>
        <p:spPr>
          <a:xfrm flipH="1">
            <a:off x="2556825" y="2061475"/>
            <a:ext cx="3475200" cy="1986300"/>
          </a:xfrm>
          <a:prstGeom prst="wedgeEllipseCallout">
            <a:avLst>
              <a:gd name="adj1" fmla="val -76686"/>
              <a:gd name="adj2" fmla="val 25602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D0D0D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i="1">
                <a:solidFill>
                  <a:srgbClr val="0D0D0D"/>
                </a:solidFill>
                <a:latin typeface="Roboto Light"/>
                <a:ea typeface="Roboto Light"/>
                <a:cs typeface="Roboto Light"/>
                <a:sym typeface="Roboto Light"/>
              </a:rPr>
              <a:t>Remember, iOS is based on Unix… Navigating the directory structure should be familiar territory.* </a:t>
            </a:r>
            <a:endParaRPr sz="1600" i="1">
              <a:solidFill>
                <a:srgbClr val="0D0D0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33" name="Google Shape;2133;p114"/>
          <p:cNvSpPr txBox="1"/>
          <p:nvPr/>
        </p:nvSpPr>
        <p:spPr>
          <a:xfrm>
            <a:off x="5116950" y="4640500"/>
            <a:ext cx="27543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Roboto Light"/>
                <a:ea typeface="Roboto Light"/>
                <a:cs typeface="Roboto Light"/>
                <a:sym typeface="Roboto Light"/>
              </a:rPr>
              <a:t>*Not actually a Steve Jobs quote.</a:t>
            </a:r>
            <a:endParaRPr sz="1200" i="1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Important Directories, Databases and Files</a:t>
            </a:r>
            <a:endParaRPr/>
          </a:p>
        </p:txBody>
      </p:sp>
      <p:sp>
        <p:nvSpPr>
          <p:cNvPr id="2139" name="Google Shape;2139;p1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 users store data in SQL databases and other files. </a:t>
            </a:r>
            <a:endParaRPr/>
          </a:p>
        </p:txBody>
      </p:sp>
      <p:sp>
        <p:nvSpPr>
          <p:cNvPr id="2140" name="Google Shape;2140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141" name="Google Shape;2141;p11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SQL (System Query Language)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is a programming language used to read, write, and update database files.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Databases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are used to store information. For example: an address book.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42" name="Google Shape;214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287" y="2508025"/>
            <a:ext cx="2639425" cy="25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Important Directories / Databases, and Files</a:t>
            </a:r>
            <a:endParaRPr/>
          </a:p>
        </p:txBody>
      </p:sp>
      <p:sp>
        <p:nvSpPr>
          <p:cNvPr id="2148" name="Google Shape;2148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149" name="Google Shape;2149;p116"/>
          <p:cNvSpPr txBox="1"/>
          <p:nvPr/>
        </p:nvSpPr>
        <p:spPr>
          <a:xfrm>
            <a:off x="430150" y="814550"/>
            <a:ext cx="2544300" cy="357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Name: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0" name="Google Shape;2150;p116"/>
          <p:cNvSpPr txBox="1"/>
          <p:nvPr/>
        </p:nvSpPr>
        <p:spPr>
          <a:xfrm>
            <a:off x="2974450" y="814550"/>
            <a:ext cx="5143500" cy="3570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Contents: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1" name="Google Shape;2151;p116"/>
          <p:cNvSpPr txBox="1"/>
          <p:nvPr/>
        </p:nvSpPr>
        <p:spPr>
          <a:xfrm>
            <a:off x="430150" y="1171550"/>
            <a:ext cx="2544300" cy="357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AddressBook.sqlitedb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2" name="Google Shape;2152;p116"/>
          <p:cNvSpPr txBox="1"/>
          <p:nvPr/>
        </p:nvSpPr>
        <p:spPr>
          <a:xfrm>
            <a:off x="2974450" y="1171550"/>
            <a:ext cx="5143500" cy="357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Contact info, personal data like name, email address, etc.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53" name="Google Shape;2153;p116"/>
          <p:cNvSpPr txBox="1"/>
          <p:nvPr/>
        </p:nvSpPr>
        <p:spPr>
          <a:xfrm>
            <a:off x="430150" y="1528550"/>
            <a:ext cx="2544300" cy="357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AddressBookImages.sqlitedb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4" name="Google Shape;2154;p116"/>
          <p:cNvSpPr txBox="1"/>
          <p:nvPr/>
        </p:nvSpPr>
        <p:spPr>
          <a:xfrm>
            <a:off x="2974450" y="1528550"/>
            <a:ext cx="5143500" cy="357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Images associated with saved contacts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55" name="Google Shape;2155;p116"/>
          <p:cNvSpPr txBox="1"/>
          <p:nvPr/>
        </p:nvSpPr>
        <p:spPr>
          <a:xfrm>
            <a:off x="430150" y="1885550"/>
            <a:ext cx="2544300" cy="357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Calendar.sqlitedb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6" name="Google Shape;2156;p116"/>
          <p:cNvSpPr txBox="1"/>
          <p:nvPr/>
        </p:nvSpPr>
        <p:spPr>
          <a:xfrm>
            <a:off x="2974450" y="1885550"/>
            <a:ext cx="5143500" cy="357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Calendar details and events information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57" name="Google Shape;2157;p116"/>
          <p:cNvSpPr txBox="1"/>
          <p:nvPr/>
        </p:nvSpPr>
        <p:spPr>
          <a:xfrm>
            <a:off x="430150" y="2242550"/>
            <a:ext cx="2544300" cy="357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CallHistory.db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8" name="Google Shape;2158;p116"/>
          <p:cNvSpPr txBox="1"/>
          <p:nvPr/>
        </p:nvSpPr>
        <p:spPr>
          <a:xfrm>
            <a:off x="2974450" y="2242550"/>
            <a:ext cx="5143500" cy="357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Call logs including phone numbers and timestamps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59" name="Google Shape;2159;p116"/>
          <p:cNvSpPr txBox="1"/>
          <p:nvPr/>
        </p:nvSpPr>
        <p:spPr>
          <a:xfrm>
            <a:off x="430150" y="2599550"/>
            <a:ext cx="2544300" cy="357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sms.db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0" name="Google Shape;2160;p116"/>
          <p:cNvSpPr txBox="1"/>
          <p:nvPr/>
        </p:nvSpPr>
        <p:spPr>
          <a:xfrm>
            <a:off x="2974450" y="2599550"/>
            <a:ext cx="5143500" cy="357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Text and multimedia messages along with timestamps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1" name="Google Shape;2161;p116"/>
          <p:cNvSpPr txBox="1"/>
          <p:nvPr/>
        </p:nvSpPr>
        <p:spPr>
          <a:xfrm>
            <a:off x="430150" y="2956550"/>
            <a:ext cx="2544300" cy="357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voicemail.db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2" name="Google Shape;2162;p116"/>
          <p:cNvSpPr txBox="1"/>
          <p:nvPr/>
        </p:nvSpPr>
        <p:spPr>
          <a:xfrm>
            <a:off x="2974450" y="2956550"/>
            <a:ext cx="5143500" cy="357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Voicemail messages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3" name="Google Shape;2163;p116"/>
          <p:cNvSpPr txBox="1"/>
          <p:nvPr/>
        </p:nvSpPr>
        <p:spPr>
          <a:xfrm>
            <a:off x="430150" y="3313550"/>
            <a:ext cx="2544300" cy="357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Safari/Bookmarks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4" name="Google Shape;2164;p116"/>
          <p:cNvSpPr txBox="1"/>
          <p:nvPr/>
        </p:nvSpPr>
        <p:spPr>
          <a:xfrm>
            <a:off x="2974450" y="3313550"/>
            <a:ext cx="5143500" cy="357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Saved URL addresses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5" name="Google Shape;2165;p116"/>
          <p:cNvSpPr txBox="1"/>
          <p:nvPr/>
        </p:nvSpPr>
        <p:spPr>
          <a:xfrm>
            <a:off x="430150" y="3670550"/>
            <a:ext cx="2544300" cy="357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Envelope Index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6" name="Google Shape;2166;p116"/>
          <p:cNvSpPr txBox="1"/>
          <p:nvPr/>
        </p:nvSpPr>
        <p:spPr>
          <a:xfrm>
            <a:off x="2974450" y="3670550"/>
            <a:ext cx="5143500" cy="357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Email addresses on phone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7" name="Google Shape;2167;p116"/>
          <p:cNvSpPr txBox="1"/>
          <p:nvPr/>
        </p:nvSpPr>
        <p:spPr>
          <a:xfrm>
            <a:off x="430150" y="4027550"/>
            <a:ext cx="2544300" cy="357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consolidated.db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8" name="Google Shape;2168;p116"/>
          <p:cNvSpPr txBox="1"/>
          <p:nvPr/>
        </p:nvSpPr>
        <p:spPr>
          <a:xfrm>
            <a:off x="2974450" y="4027550"/>
            <a:ext cx="5143500" cy="357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GPS tracking 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9" name="Google Shape;2169;p116"/>
          <p:cNvSpPr txBox="1"/>
          <p:nvPr/>
        </p:nvSpPr>
        <p:spPr>
          <a:xfrm>
            <a:off x="430150" y="4384550"/>
            <a:ext cx="2544300" cy="357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locationd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0" name="Google Shape;2170;p116"/>
          <p:cNvSpPr txBox="1"/>
          <p:nvPr/>
        </p:nvSpPr>
        <p:spPr>
          <a:xfrm>
            <a:off x="2974450" y="4384550"/>
            <a:ext cx="5143500" cy="357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Google coordinates of places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Important Directories / Databases, and Files</a:t>
            </a:r>
            <a:endParaRPr/>
          </a:p>
        </p:txBody>
      </p:sp>
      <p:sp>
        <p:nvSpPr>
          <p:cNvPr id="2176" name="Google Shape;2176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iPhone also has data stored in Property Lists (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plists</a:t>
            </a:r>
            <a:r>
              <a:rPr lang="en">
                <a:solidFill>
                  <a:schemeClr val="dk1"/>
                </a:solidFill>
              </a:rPr>
              <a:t>) </a:t>
            </a:r>
            <a:endParaRPr/>
          </a:p>
        </p:txBody>
      </p:sp>
      <p:sp>
        <p:nvSpPr>
          <p:cNvPr id="2177" name="Google Shape;2177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178" name="Google Shape;2178;p11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1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plists</a:t>
            </a:r>
            <a:r>
              <a:rPr lang="en"/>
              <a:t> store configuration information, call history and cache information</a:t>
            </a:r>
            <a:endParaRPr/>
          </a:p>
        </p:txBody>
      </p:sp>
      <p:sp>
        <p:nvSpPr>
          <p:cNvPr id="2180" name="Google Shape;2180;p11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Maps/History.plist</a:t>
            </a:r>
            <a:r>
              <a:rPr lang="en"/>
              <a:t> tracks location searches</a:t>
            </a:r>
            <a:endParaRPr/>
          </a:p>
        </p:txBody>
      </p:sp>
      <p:sp>
        <p:nvSpPr>
          <p:cNvPr id="2181" name="Google Shape;2181;p11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Map/Bookmarks.plist</a:t>
            </a:r>
            <a:r>
              <a:rPr lang="en"/>
              <a:t> contains bookmarks</a:t>
            </a:r>
            <a:endParaRPr/>
          </a:p>
        </p:txBody>
      </p:sp>
      <p:sp>
        <p:nvSpPr>
          <p:cNvPr id="2182" name="Google Shape;2182;p11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Safari/History</a:t>
            </a:r>
            <a:r>
              <a:rPr lang="en"/>
              <a:t> contains internet browsing history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Is this Tracy’s iPhone?</a:t>
            </a:r>
            <a:endParaRPr i="1"/>
          </a:p>
        </p:txBody>
      </p:sp>
      <p:sp>
        <p:nvSpPr>
          <p:cNvPr id="2188" name="Google Shape;2188;p1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189" name="Google Shape;2189;p11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190" name="Google Shape;2190;p1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1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2196" name="Google Shape;2196;p1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197" name="Google Shape;2197;p1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11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/>
              <a:t>Is this Tracy’s iPhone?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analyze the contents of Tracy's iPhone image in order to begin establishing your case.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Instructions sent via Slack.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204" name="Google Shape;2204;p1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p120"/>
          <p:cNvSpPr txBox="1"/>
          <p:nvPr/>
        </p:nvSpPr>
        <p:spPr>
          <a:xfrm>
            <a:off x="1871275" y="3548300"/>
            <a:ext cx="55734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Is this Tracy’s iPhone?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Tracy’s iPhone? Review</a:t>
            </a:r>
            <a:endParaRPr/>
          </a:p>
        </p:txBody>
      </p:sp>
      <p:sp>
        <p:nvSpPr>
          <p:cNvPr id="2211" name="Google Shape;2211;p1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212" name="Google Shape;2212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213" name="Google Shape;2213;p121"/>
          <p:cNvGraphicFramePr/>
          <p:nvPr/>
        </p:nvGraphicFramePr>
        <p:xfrm>
          <a:off x="-12" y="719600"/>
          <a:ext cx="9144000" cy="4149350"/>
        </p:xfrm>
        <a:graphic>
          <a:graphicData uri="http://schemas.openxmlformats.org/drawingml/2006/table">
            <a:tbl>
              <a:tblPr>
                <a:noFill/>
                <a:tableStyleId>{30800D66-DA91-4136-BAC5-938AB3504889}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Findings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Location in iPhone Image 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Device Model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iPhone1.2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vol/5/mobile/Library/Logs/AppleSupport/general.log 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Device Serial Number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86004482Y7H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vol/5/mobile/Library/Logs/AppleSupport/general.log 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OS Version Number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4.2.1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vol/5/mobile/Library/Logs/AppleSupport/general.log 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Installation Timestamp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7/10/2012 16:50:27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vol/5/mobile/Library/Logs/AppleSupport/general.log 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Email Address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tracy.sumtwelve@nationalgallerydc.org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" sz="11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tracysumtwelve@gmail.com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coralbluetwo@gmail.com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vol/5/mobile/Library/Mail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Phone Number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703-340-9661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Indexed Text: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vol5/logs/lockdown.log.1 set_formated_phone_ numbe: New phone number 1 (703) 340-9661 to insert into the ark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ICCID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89014103255195342366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vol/logs/lockdown.log.1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2036" name="Google Shape;2036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2037" name="Google Shape;2037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38" name="Google Shape;2038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104"/>
          <p:cNvSpPr txBox="1"/>
          <p:nvPr/>
        </p:nvSpPr>
        <p:spPr>
          <a:xfrm>
            <a:off x="333375" y="1266825"/>
            <a:ext cx="8619300" cy="3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Identify the methods used in smartphone forensics.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Describe databases and file structures of iPhone’s flash drive.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Locate identifiable evidence on the iPhone that established ownership.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Autopsy to view and tag evidence in an iPhone image.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Extract image content for use in other applications (logs, text, pictures video, audio).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0" name="Google Shape;2040;p104"/>
          <p:cNvSpPr/>
          <p:nvPr/>
        </p:nvSpPr>
        <p:spPr>
          <a:xfrm>
            <a:off x="476975" y="3578393"/>
            <a:ext cx="261900" cy="2709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04"/>
          <p:cNvSpPr/>
          <p:nvPr/>
        </p:nvSpPr>
        <p:spPr>
          <a:xfrm>
            <a:off x="476975" y="3187776"/>
            <a:ext cx="261900" cy="2709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042" name="Google Shape;2042;p104"/>
          <p:cNvSpPr/>
          <p:nvPr/>
        </p:nvSpPr>
        <p:spPr>
          <a:xfrm>
            <a:off x="476975" y="2643252"/>
            <a:ext cx="261900" cy="2709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043" name="Google Shape;2043;p104"/>
          <p:cNvSpPr/>
          <p:nvPr/>
        </p:nvSpPr>
        <p:spPr>
          <a:xfrm>
            <a:off x="476975" y="2125925"/>
            <a:ext cx="261900" cy="2709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044" name="Google Shape;2044;p104"/>
          <p:cNvSpPr/>
          <p:nvPr/>
        </p:nvSpPr>
        <p:spPr>
          <a:xfrm>
            <a:off x="476975" y="1568318"/>
            <a:ext cx="261900" cy="2709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 this Tracy’s iPhone? Review</a:t>
            </a:r>
            <a:endParaRPr/>
          </a:p>
        </p:txBody>
      </p:sp>
      <p:sp>
        <p:nvSpPr>
          <p:cNvPr id="2219" name="Google Shape;2219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the IMEI and ICCD are used to establish device identification?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1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221" name="Google Shape;2221;p1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122"/>
          <p:cNvSpPr txBox="1">
            <a:spLocks noGrp="1"/>
          </p:cNvSpPr>
          <p:nvPr>
            <p:ph type="body" idx="3"/>
          </p:nvPr>
        </p:nvSpPr>
        <p:spPr>
          <a:xfrm>
            <a:off x="175" y="1399525"/>
            <a:ext cx="9144000" cy="350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</a:t>
            </a:r>
            <a:r>
              <a:rPr lang="en" sz="1800" b="1"/>
              <a:t>International Mobile Equipment Identification</a:t>
            </a:r>
            <a:r>
              <a:rPr lang="en" sz="1800"/>
              <a:t> (IMEI) is a unique 15-17 digit code stored on the back of the phone used to validate device identification.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 The </a:t>
            </a:r>
            <a:r>
              <a:rPr lang="en" sz="1800" b="1"/>
              <a:t>Integrated Circuit Card ID</a:t>
            </a:r>
            <a:r>
              <a:rPr lang="en" sz="1800"/>
              <a:t> is the unique identifier of a Subscriber Identity Module (SIM card) on a mobile device.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2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Tagging Evidence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33" name="Google Shape;2233;p1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234" name="Google Shape;2234;p124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235" name="Google Shape;2235;p1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125"/>
          <p:cNvSpPr txBox="1">
            <a:spLocks noGrp="1"/>
          </p:cNvSpPr>
          <p:nvPr>
            <p:ph type="title"/>
          </p:nvPr>
        </p:nvSpPr>
        <p:spPr>
          <a:xfrm>
            <a:off x="2505550" y="1243675"/>
            <a:ext cx="5914500" cy="25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Autopsy includes a </a:t>
            </a:r>
            <a:r>
              <a:rPr lang="en" sz="2400"/>
              <a:t>tag evidence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feature, allowing investigators to find information easier.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Pre-defined tags include:</a:t>
            </a:r>
            <a:r>
              <a:rPr lang="en" sz="2400"/>
              <a:t>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Follow Up</a:t>
            </a:r>
            <a:r>
              <a:rPr lang="en" sz="2400"/>
              <a:t>, </a:t>
            </a:r>
            <a:r>
              <a:rPr lang="en" sz="2400" i="1"/>
              <a:t>Notable</a:t>
            </a:r>
            <a:r>
              <a:rPr lang="en" sz="2400"/>
              <a:t>, and </a:t>
            </a:r>
            <a:r>
              <a:rPr lang="en" sz="2400" i="1"/>
              <a:t>Child Exploitation</a:t>
            </a:r>
            <a:r>
              <a:rPr lang="en" sz="2400"/>
              <a:t>.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1" name="Google Shape;2241;p1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242" name="Google Shape;2242;p1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1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248" name="Google Shape;2248;p1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2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C232"/>
                </a:solidFill>
              </a:rPr>
              <a:t>Adding a Bookmark</a:t>
            </a:r>
            <a:endParaRPr sz="2000">
              <a:solidFill>
                <a:srgbClr val="F1C232"/>
              </a:solidFill>
            </a:endParaRPr>
          </a:p>
        </p:txBody>
      </p:sp>
      <p:sp>
        <p:nvSpPr>
          <p:cNvPr id="2250" name="Google Shape;2250;p126"/>
          <p:cNvSpPr txBox="1"/>
          <p:nvPr/>
        </p:nvSpPr>
        <p:spPr>
          <a:xfrm>
            <a:off x="3054750" y="940700"/>
            <a:ext cx="2437800" cy="1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 Mono"/>
                <a:ea typeface="Roboto Mono"/>
                <a:cs typeface="Roboto Mono"/>
                <a:sym typeface="Roboto Mono"/>
              </a:rPr>
              <a:t>How to bookmark the SMS database...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2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4292E"/>
                </a:solidFill>
              </a:rPr>
              <a:t>Locate the sms.db file in the iPhone image using the </a:t>
            </a:r>
            <a:r>
              <a:rPr lang="en" sz="1100" b="1">
                <a:solidFill>
                  <a:srgbClr val="24292E"/>
                </a:solidFill>
              </a:rPr>
              <a:t>Tools-&gt;Files Search by Attributes</a:t>
            </a:r>
            <a:r>
              <a:rPr lang="en" sz="1100">
                <a:solidFill>
                  <a:srgbClr val="24292E"/>
                </a:solidFill>
              </a:rPr>
              <a:t>.</a:t>
            </a:r>
            <a:endParaRPr sz="11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4292E"/>
                </a:solidFill>
              </a:rPr>
              <a:t>Click on the sms.db entry in the </a:t>
            </a:r>
            <a:r>
              <a:rPr lang="en" sz="1100" b="1">
                <a:solidFill>
                  <a:srgbClr val="24292E"/>
                </a:solidFill>
              </a:rPr>
              <a:t>Listings</a:t>
            </a:r>
            <a:r>
              <a:rPr lang="en" sz="1100">
                <a:solidFill>
                  <a:srgbClr val="24292E"/>
                </a:solidFill>
              </a:rPr>
              <a:t> pane.</a:t>
            </a:r>
            <a:endParaRPr sz="11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1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4292E"/>
                </a:solidFill>
              </a:rPr>
              <a:t>Right-click and select </a:t>
            </a:r>
            <a:r>
              <a:rPr lang="en" sz="1100" b="1">
                <a:solidFill>
                  <a:srgbClr val="24292E"/>
                </a:solidFill>
              </a:rPr>
              <a:t>Add Tag -&gt; Bookmark</a:t>
            </a:r>
            <a:r>
              <a:rPr lang="en" sz="1100">
                <a:solidFill>
                  <a:srgbClr val="24292E"/>
                </a:solidFill>
              </a:rPr>
              <a:t>.</a:t>
            </a:r>
            <a:endParaRPr sz="11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4292E"/>
                </a:solidFill>
              </a:rPr>
              <a:t>A yellow upside-down triangle will appear next to the sms.db entry in the Listing pane.</a:t>
            </a:r>
            <a:endParaRPr sz="1100"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bookmarked entry can be found in the </a:t>
            </a:r>
            <a:r>
              <a:rPr lang="en" sz="1100" b="1"/>
              <a:t>Directory Tree</a:t>
            </a:r>
            <a:r>
              <a:rPr lang="en" sz="1100"/>
              <a:t> under </a:t>
            </a:r>
            <a:r>
              <a:rPr lang="en" sz="1100" b="1"/>
              <a:t>Tags</a:t>
            </a:r>
            <a:r>
              <a:rPr lang="en" sz="1100"/>
              <a:t>. </a:t>
            </a:r>
            <a:endParaRPr sz="1100"/>
          </a:p>
        </p:txBody>
      </p:sp>
      <p:sp>
        <p:nvSpPr>
          <p:cNvPr id="2256" name="Google Shape;2256;p12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Bookmarking the SMS Database</a:t>
            </a:r>
            <a:endParaRPr/>
          </a:p>
        </p:txBody>
      </p:sp>
      <p:sp>
        <p:nvSpPr>
          <p:cNvPr id="2257" name="Google Shape;2257;p1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258" name="Google Shape;2258;p1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9" name="Google Shape;2259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75" y="763800"/>
            <a:ext cx="6301995" cy="4078150"/>
          </a:xfrm>
          <a:prstGeom prst="rect">
            <a:avLst/>
          </a:prstGeom>
          <a:noFill/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1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265" name="Google Shape;2265;p1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12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C232"/>
                </a:solidFill>
              </a:rPr>
              <a:t>Adding a New Tag to the Tag database</a:t>
            </a:r>
            <a:endParaRPr sz="2000">
              <a:solidFill>
                <a:srgbClr val="F1C232"/>
              </a:solidFill>
            </a:endParaRPr>
          </a:p>
        </p:txBody>
      </p:sp>
      <p:sp>
        <p:nvSpPr>
          <p:cNvPr id="2267" name="Google Shape;2267;p128"/>
          <p:cNvSpPr txBox="1"/>
          <p:nvPr/>
        </p:nvSpPr>
        <p:spPr>
          <a:xfrm>
            <a:off x="3054750" y="940700"/>
            <a:ext cx="2437800" cy="1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 Mono"/>
                <a:ea typeface="Roboto Mono"/>
                <a:cs typeface="Roboto Mono"/>
                <a:sym typeface="Roboto Mono"/>
              </a:rPr>
              <a:t>How to create a new tag in the database...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12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A company may have a tagging scheme that can be used in Autopsy.</a:t>
            </a:r>
            <a:endParaRPr sz="13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Right-click and select </a:t>
            </a:r>
            <a:r>
              <a:rPr lang="en" sz="1300" b="1">
                <a:solidFill>
                  <a:srgbClr val="24292E"/>
                </a:solidFill>
              </a:rPr>
              <a:t>Add Tag -&gt; New Tag</a:t>
            </a:r>
            <a:r>
              <a:rPr lang="en" sz="1300">
                <a:solidFill>
                  <a:srgbClr val="24292E"/>
                </a:solidFill>
              </a:rPr>
              <a:t>. </a:t>
            </a:r>
            <a:endParaRPr sz="13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The </a:t>
            </a:r>
            <a:r>
              <a:rPr lang="en" sz="1300" b="1">
                <a:solidFill>
                  <a:srgbClr val="24292E"/>
                </a:solidFill>
              </a:rPr>
              <a:t>Create Tag</a:t>
            </a:r>
            <a:r>
              <a:rPr lang="en" sz="1300">
                <a:solidFill>
                  <a:srgbClr val="24292E"/>
                </a:solidFill>
              </a:rPr>
              <a:t> window is displayed to add a new tag and comment.</a:t>
            </a:r>
            <a:endParaRPr sz="13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The new tag entry can be found in the Directory Tree under Tags</a:t>
            </a:r>
            <a:endParaRPr sz="1300"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</a:endParaRPr>
          </a:p>
        </p:txBody>
      </p:sp>
      <p:sp>
        <p:nvSpPr>
          <p:cNvPr id="2273" name="Google Shape;2273;p12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new tag to the database</a:t>
            </a:r>
            <a:endParaRPr/>
          </a:p>
        </p:txBody>
      </p:sp>
      <p:sp>
        <p:nvSpPr>
          <p:cNvPr id="2274" name="Google Shape;2274;p1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275" name="Google Shape;2275;p1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6" name="Google Shape;2276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75" y="763800"/>
            <a:ext cx="6505772" cy="4078149"/>
          </a:xfrm>
          <a:prstGeom prst="rect">
            <a:avLst/>
          </a:prstGeom>
          <a:noFill/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3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2282" name="Google Shape;2282;p1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283" name="Google Shape;2283;p13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13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Tagging Evidence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tag the major Database and Files in the iPhone image file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Instructions sent via Slack. 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1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290" name="Google Shape;2290;p1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1" name="Google Shape;2291;p131"/>
          <p:cNvSpPr txBox="1"/>
          <p:nvPr/>
        </p:nvSpPr>
        <p:spPr>
          <a:xfrm>
            <a:off x="1871275" y="3548300"/>
            <a:ext cx="55734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Tagging Evidence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0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2050" name="Google Shape;2050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051" name="Google Shape;2051;p10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10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 Up Activity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In this activity, you will review the steps for creating a new case and ingesting an image file. You will also learn how to find and display a file without using the Directory Tree.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Instructions sent via Slack. 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3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Data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Offline Analysis</a:t>
            </a:r>
            <a:endParaRPr/>
          </a:p>
        </p:txBody>
      </p:sp>
      <p:sp>
        <p:nvSpPr>
          <p:cNvPr id="2297" name="Google Shape;2297;p1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298" name="Google Shape;2298;p132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299" name="Google Shape;2299;p13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Data for Offline Analysis</a:t>
            </a:r>
            <a:endParaRPr/>
          </a:p>
        </p:txBody>
      </p:sp>
      <p:sp>
        <p:nvSpPr>
          <p:cNvPr id="2305" name="Google Shape;2305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Some investigators may extract the entire directory tree for offline viewing, which facilitates viewing videos and pictures. 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307" name="Google Shape;2307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133"/>
          <p:cNvSpPr txBox="1">
            <a:spLocks noGrp="1"/>
          </p:cNvSpPr>
          <p:nvPr>
            <p:ph type="body" idx="3"/>
          </p:nvPr>
        </p:nvSpPr>
        <p:spPr>
          <a:xfrm>
            <a:off x="175" y="1546750"/>
            <a:ext cx="9144000" cy="3359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Viewing videos and pictures is a much easier process with offline extraction.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Not all data can be viewed in a text editor. 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databases are viewed using SQLite or any SQL software. 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In the next demo, we’ll demo how to extract a file or an entire directory for viewing within Kali Linux and other operating systems. </a:t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1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314" name="Google Shape;2314;p13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13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C232"/>
                </a:solidFill>
              </a:rPr>
              <a:t>Exporting One File</a:t>
            </a:r>
            <a:endParaRPr sz="2000">
              <a:solidFill>
                <a:srgbClr val="F1C232"/>
              </a:solidFill>
            </a:endParaRPr>
          </a:p>
        </p:txBody>
      </p:sp>
      <p:sp>
        <p:nvSpPr>
          <p:cNvPr id="2316" name="Google Shape;2316;p134"/>
          <p:cNvSpPr txBox="1"/>
          <p:nvPr/>
        </p:nvSpPr>
        <p:spPr>
          <a:xfrm>
            <a:off x="3044625" y="799075"/>
            <a:ext cx="2437800" cy="1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 Mono"/>
                <a:ea typeface="Roboto Mono"/>
                <a:cs typeface="Roboto Mono"/>
                <a:sym typeface="Roboto Mono"/>
              </a:rPr>
              <a:t>How to export a single file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Exporting a Single File</a:t>
            </a:r>
            <a:endParaRPr/>
          </a:p>
        </p:txBody>
      </p:sp>
      <p:sp>
        <p:nvSpPr>
          <p:cNvPr id="2322" name="Google Shape;2322;p135"/>
          <p:cNvSpPr txBox="1">
            <a:spLocks noGrp="1"/>
          </p:cNvSpPr>
          <p:nvPr>
            <p:ph type="subTitle" idx="1"/>
          </p:nvPr>
        </p:nvSpPr>
        <p:spPr>
          <a:xfrm>
            <a:off x="-12300" y="3567575"/>
            <a:ext cx="41511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Select the sms.db database. Right-click and select Export Files</a:t>
            </a:r>
            <a:endParaRPr sz="1400"/>
          </a:p>
        </p:txBody>
      </p:sp>
      <p:sp>
        <p:nvSpPr>
          <p:cNvPr id="2323" name="Google Shape;2323;p1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324" name="Google Shape;2324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5" name="Google Shape;2325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00" y="740375"/>
            <a:ext cx="3567575" cy="2786150"/>
          </a:xfrm>
          <a:prstGeom prst="rect">
            <a:avLst/>
          </a:prstGeom>
          <a:noFill/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26" name="Google Shape;2326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298" y="740376"/>
            <a:ext cx="3767902" cy="2786151"/>
          </a:xfrm>
          <a:prstGeom prst="rect">
            <a:avLst/>
          </a:prstGeom>
          <a:noFill/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27" name="Google Shape;2327;p135"/>
          <p:cNvSpPr txBox="1">
            <a:spLocks noGrp="1"/>
          </p:cNvSpPr>
          <p:nvPr>
            <p:ph type="subTitle" idx="1"/>
          </p:nvPr>
        </p:nvSpPr>
        <p:spPr>
          <a:xfrm>
            <a:off x="4566700" y="3567575"/>
            <a:ext cx="41511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By default, the files are placed in the Export directory for the case. </a:t>
            </a:r>
            <a:endParaRPr sz="1400"/>
          </a:p>
        </p:txBody>
      </p:sp>
      <p:sp>
        <p:nvSpPr>
          <p:cNvPr id="2328" name="Google Shape;2328;p135"/>
          <p:cNvSpPr txBox="1">
            <a:spLocks noGrp="1"/>
          </p:cNvSpPr>
          <p:nvPr>
            <p:ph type="subTitle" idx="1"/>
          </p:nvPr>
        </p:nvSpPr>
        <p:spPr>
          <a:xfrm>
            <a:off x="1212400" y="4287725"/>
            <a:ext cx="63312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Export directory is located in the </a:t>
            </a:r>
            <a:r>
              <a:rPr lang="en" sz="1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casedata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 directory. 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This file can only be viewed with a SQL application</a:t>
            </a:r>
            <a:endParaRPr sz="1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334" name="Google Shape;2334;p13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13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C232"/>
                </a:solidFill>
              </a:rPr>
              <a:t>Exporting An Entire Directory</a:t>
            </a:r>
            <a:endParaRPr sz="2000">
              <a:solidFill>
                <a:srgbClr val="F1C232"/>
              </a:solidFill>
            </a:endParaRPr>
          </a:p>
        </p:txBody>
      </p:sp>
      <p:sp>
        <p:nvSpPr>
          <p:cNvPr id="2336" name="Google Shape;2336;p136"/>
          <p:cNvSpPr txBox="1"/>
          <p:nvPr/>
        </p:nvSpPr>
        <p:spPr>
          <a:xfrm>
            <a:off x="3064875" y="778850"/>
            <a:ext cx="2437800" cy="1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 Mono"/>
                <a:ea typeface="Roboto Mono"/>
                <a:cs typeface="Roboto Mono"/>
                <a:sym typeface="Roboto Mono"/>
              </a:rPr>
              <a:t>Exporting an entire directory and viewing it in Kali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13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Select the vol5/logs directory in the Directory Tree pane.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Right-click and select Export Files, and export the entire directory to the Export directory in Kali.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/>
              <a:t>Navigate to the Export directory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Open a new terminal window and navigate to the Export directory that contains the extracted directory. (Image 1)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View the lockdownd.log file in the nano editor. (image 2)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13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Exporting an entire directory</a:t>
            </a:r>
            <a:endParaRPr/>
          </a:p>
        </p:txBody>
      </p:sp>
      <p:sp>
        <p:nvSpPr>
          <p:cNvPr id="2343" name="Google Shape;2343;p1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2344" name="Google Shape;234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25" y="747375"/>
            <a:ext cx="5815525" cy="1270750"/>
          </a:xfrm>
          <a:prstGeom prst="rect">
            <a:avLst/>
          </a:prstGeom>
          <a:noFill/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5" name="Google Shape;2345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38" y="2068700"/>
            <a:ext cx="5291286" cy="28644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13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2351" name="Google Shape;2351;p1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352" name="Google Shape;2352;p13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13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/>
              <a:t>Extracting Data for Offline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 you will practice exporting a single file and an entire directory for offline analysis.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Instructions sent via Slack.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359" name="Google Shape;2359;p13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139"/>
          <p:cNvSpPr txBox="1"/>
          <p:nvPr/>
        </p:nvSpPr>
        <p:spPr>
          <a:xfrm>
            <a:off x="1871275" y="3548300"/>
            <a:ext cx="55734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Exporting for Offline Analysis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2366" name="Google Shape;2366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2367" name="Google Shape;2367;p1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368" name="Google Shape;2368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140"/>
          <p:cNvSpPr txBox="1"/>
          <p:nvPr/>
        </p:nvSpPr>
        <p:spPr>
          <a:xfrm>
            <a:off x="333375" y="1266825"/>
            <a:ext cx="8619300" cy="3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Identify the methods used in smartphone forensics.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Describe databases and file structures of iPhone’s flash drive.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Locate identifiable evidence on the iPhone that established ownership.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Use Autopsy to view and tag evidence in an iPhone image.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 dirty="0">
                <a:latin typeface="Roboto"/>
                <a:ea typeface="Roboto"/>
                <a:cs typeface="Roboto"/>
                <a:sym typeface="Roboto"/>
              </a:rPr>
              <a:t>Extract image content for use in other applications (logs, text, pictures video, audio).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0" name="Google Shape;2370;p140"/>
          <p:cNvSpPr/>
          <p:nvPr/>
        </p:nvSpPr>
        <p:spPr>
          <a:xfrm>
            <a:off x="476975" y="3634050"/>
            <a:ext cx="261900" cy="2709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140"/>
          <p:cNvSpPr/>
          <p:nvPr/>
        </p:nvSpPr>
        <p:spPr>
          <a:xfrm>
            <a:off x="476975" y="3219582"/>
            <a:ext cx="261900" cy="2709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372" name="Google Shape;2372;p140"/>
          <p:cNvSpPr/>
          <p:nvPr/>
        </p:nvSpPr>
        <p:spPr>
          <a:xfrm>
            <a:off x="476975" y="2651203"/>
            <a:ext cx="261900" cy="2709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373" name="Google Shape;2373;p140"/>
          <p:cNvSpPr/>
          <p:nvPr/>
        </p:nvSpPr>
        <p:spPr>
          <a:xfrm>
            <a:off x="476975" y="2117973"/>
            <a:ext cx="261900" cy="2709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374" name="Google Shape;2374;p140"/>
          <p:cNvSpPr/>
          <p:nvPr/>
        </p:nvSpPr>
        <p:spPr>
          <a:xfrm>
            <a:off x="476975" y="1576271"/>
            <a:ext cx="261900" cy="2709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058" name="Google Shape;2058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106"/>
          <p:cNvSpPr txBox="1"/>
          <p:nvPr/>
        </p:nvSpPr>
        <p:spPr>
          <a:xfrm>
            <a:off x="2885850" y="3548300"/>
            <a:ext cx="3883800" cy="12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Roboto Mono"/>
              <a:buChar char="☐"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Autopsy Main Pains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Roboto Mono"/>
              <a:buChar char="☐"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File Metadata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Roboto Mono"/>
              <a:buChar char="☐"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Displaying Text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Roboto Mono"/>
              <a:buChar char="☐"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File Search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Review: How to View Text and Metadata using an Iphone Image</a:t>
            </a:r>
            <a:endParaRPr sz="2200"/>
          </a:p>
        </p:txBody>
      </p:sp>
      <p:sp>
        <p:nvSpPr>
          <p:cNvPr id="2065" name="Google Shape;2065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panes in the user interface: </a:t>
            </a:r>
            <a:r>
              <a:rPr lang="en" b="1"/>
              <a:t>Directory Tree</a:t>
            </a:r>
            <a:r>
              <a:rPr lang="en"/>
              <a:t>, </a:t>
            </a:r>
            <a:r>
              <a:rPr lang="en" b="1"/>
              <a:t>Listing</a:t>
            </a:r>
            <a:r>
              <a:rPr lang="en"/>
              <a:t>, and </a:t>
            </a:r>
            <a:r>
              <a:rPr lang="en" b="1"/>
              <a:t>Data Content</a:t>
            </a:r>
            <a:endParaRPr b="1"/>
          </a:p>
        </p:txBody>
      </p:sp>
      <p:sp>
        <p:nvSpPr>
          <p:cNvPr id="2066" name="Google Shape;2066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067" name="Google Shape;2067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8" name="Google Shape;206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3175"/>
            <a:ext cx="8839202" cy="344687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Review: How to View Text and Metadata using an Iphone Image</a:t>
            </a:r>
            <a:endParaRPr sz="2200"/>
          </a:p>
        </p:txBody>
      </p:sp>
      <p:sp>
        <p:nvSpPr>
          <p:cNvPr id="2074" name="Google Shape;2074;p108"/>
          <p:cNvSpPr txBox="1">
            <a:spLocks noGrp="1"/>
          </p:cNvSpPr>
          <p:nvPr>
            <p:ph type="subTitle" idx="1"/>
          </p:nvPr>
        </p:nvSpPr>
        <p:spPr>
          <a:xfrm>
            <a:off x="0" y="628225"/>
            <a:ext cx="9144000" cy="412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Capturing file metadata using the File Metadata tab in the Data Content pane reveals the location in the image (Name), mime type, size, creation date, and md5 hash</a:t>
            </a:r>
            <a:endParaRPr sz="1400" b="1"/>
          </a:p>
        </p:txBody>
      </p:sp>
      <p:sp>
        <p:nvSpPr>
          <p:cNvPr id="2075" name="Google Shape;2075;p10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076" name="Google Shape;207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675" y="1223075"/>
            <a:ext cx="5413200" cy="38397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Review: How to View Text and Metadata using an Iphone Image</a:t>
            </a:r>
            <a:endParaRPr sz="2200"/>
          </a:p>
        </p:txBody>
      </p:sp>
      <p:sp>
        <p:nvSpPr>
          <p:cNvPr id="2082" name="Google Shape;2082;p109"/>
          <p:cNvSpPr txBox="1">
            <a:spLocks noGrp="1"/>
          </p:cNvSpPr>
          <p:nvPr>
            <p:ph type="subTitle" idx="1"/>
          </p:nvPr>
        </p:nvSpPr>
        <p:spPr>
          <a:xfrm>
            <a:off x="0" y="628225"/>
            <a:ext cx="9144000" cy="412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The Indexed Text tab is used to display text in the image in a human readable format.</a:t>
            </a:r>
            <a:endParaRPr sz="1600" b="1"/>
          </a:p>
        </p:txBody>
      </p:sp>
      <p:sp>
        <p:nvSpPr>
          <p:cNvPr id="2083" name="Google Shape;2083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084" name="Google Shape;208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350" y="1040725"/>
            <a:ext cx="4116915" cy="3797973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Review: How to View Text and Metadata using an Iphone Image</a:t>
            </a:r>
            <a:endParaRPr sz="2200"/>
          </a:p>
        </p:txBody>
      </p:sp>
      <p:sp>
        <p:nvSpPr>
          <p:cNvPr id="2090" name="Google Shape;2090;p110"/>
          <p:cNvSpPr txBox="1">
            <a:spLocks noGrp="1"/>
          </p:cNvSpPr>
          <p:nvPr>
            <p:ph type="subTitle" idx="1"/>
          </p:nvPr>
        </p:nvSpPr>
        <p:spPr>
          <a:xfrm>
            <a:off x="0" y="628225"/>
            <a:ext cx="9144000" cy="412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</a:rPr>
              <a:t>If you know the file name, searching for a file in the iPhone image is faster than using the Directory Tree.</a:t>
            </a:r>
            <a:endParaRPr sz="1400" b="1"/>
          </a:p>
        </p:txBody>
      </p:sp>
      <p:sp>
        <p:nvSpPr>
          <p:cNvPr id="2091" name="Google Shape;2091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092" name="Google Shape;209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100" y="1040725"/>
            <a:ext cx="4689120" cy="37979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111"/>
          <p:cNvSpPr txBox="1">
            <a:spLocks noGrp="1"/>
          </p:cNvSpPr>
          <p:nvPr>
            <p:ph type="title"/>
          </p:nvPr>
        </p:nvSpPr>
        <p:spPr>
          <a:xfrm>
            <a:off x="274350" y="21756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Introduction to iPhone Forensics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98" name="Google Shape;2098;p1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099" name="Google Shape;2099;p11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100" name="Google Shape;2100;p1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1529</Words>
  <Application>Microsoft Macintosh PowerPoint</Application>
  <PresentationFormat>On-screen Show (16:9)</PresentationFormat>
  <Paragraphs>251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Roboto</vt:lpstr>
      <vt:lpstr>Trebuchet MS</vt:lpstr>
      <vt:lpstr>Roboto Light</vt:lpstr>
      <vt:lpstr>Roboto Thin</vt:lpstr>
      <vt:lpstr>Roboto Mono</vt:lpstr>
      <vt:lpstr>Roboto Medium</vt:lpstr>
      <vt:lpstr>Calibri</vt:lpstr>
      <vt:lpstr>Arial</vt:lpstr>
      <vt:lpstr>EB Garamond</vt:lpstr>
      <vt:lpstr>Simple Light</vt:lpstr>
      <vt:lpstr>Simple Light</vt:lpstr>
      <vt:lpstr>Digital Forensics, Day 2</vt:lpstr>
      <vt:lpstr>Class Objectives</vt:lpstr>
      <vt:lpstr>20 minutes</vt:lpstr>
      <vt:lpstr>PowerPoint Presentation</vt:lpstr>
      <vt:lpstr>Review: How to View Text and Metadata using an Iphone Image</vt:lpstr>
      <vt:lpstr>Review: How to View Text and Metadata using an Iphone Image</vt:lpstr>
      <vt:lpstr>Review: How to View Text and Metadata using an Iphone Image</vt:lpstr>
      <vt:lpstr>Review: How to View Text and Metadata using an Iphone Image</vt:lpstr>
      <vt:lpstr>Introduction to iPhone Forensics</vt:lpstr>
      <vt:lpstr>iPhone, an introduction</vt:lpstr>
      <vt:lpstr>Where’s the Data? File systems and Data Storage </vt:lpstr>
      <vt:lpstr>Important Directories, Databases, and Files</vt:lpstr>
      <vt:lpstr>Important Directories, Databases and Files</vt:lpstr>
      <vt:lpstr>Important Directories / Databases, and Files</vt:lpstr>
      <vt:lpstr>Important Directories / Databases, and Files</vt:lpstr>
      <vt:lpstr>Is this Tracy’s iPhone?</vt:lpstr>
      <vt:lpstr>20 Minutes</vt:lpstr>
      <vt:lpstr>PowerPoint Presentation</vt:lpstr>
      <vt:lpstr>Is this Tracy’s iPhone? Review</vt:lpstr>
      <vt:lpstr>Is this Tracy’s iPhone? Review</vt:lpstr>
      <vt:lpstr>PowerPoint Presentation</vt:lpstr>
      <vt:lpstr>Tagging Evidence</vt:lpstr>
      <vt:lpstr>Autopsy includes a tag evidence feature, allowing investigators to find information easier.   Pre-defined tags include:  Follow Up, Notable, and Child Exploitation.  </vt:lpstr>
      <vt:lpstr>Adding a Bookmark</vt:lpstr>
      <vt:lpstr>Bookmarking the SMS Database</vt:lpstr>
      <vt:lpstr>Adding a New Tag to the Tag database</vt:lpstr>
      <vt:lpstr>Creating a new tag to the database</vt:lpstr>
      <vt:lpstr>10 Minutes</vt:lpstr>
      <vt:lpstr>PowerPoint Presentation</vt:lpstr>
      <vt:lpstr>Extracting Data  for Offline Analysis</vt:lpstr>
      <vt:lpstr>Extracting Data for Offline Analysis</vt:lpstr>
      <vt:lpstr>Exporting One File</vt:lpstr>
      <vt:lpstr>Exporting a Single File</vt:lpstr>
      <vt:lpstr>Exporting An Entire Directory</vt:lpstr>
      <vt:lpstr>Exporting an entire directory</vt:lpstr>
      <vt:lpstr>10 minutes</vt:lpstr>
      <vt:lpstr>PowerPoint Presentation</vt:lpstr>
      <vt:lpstr>Class Objectives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Forensics, Day 2</dc:title>
  <cp:lastModifiedBy>Michael Bermingham</cp:lastModifiedBy>
  <cp:revision>2</cp:revision>
  <dcterms:modified xsi:type="dcterms:W3CDTF">2019-06-30T15:26:20Z</dcterms:modified>
</cp:coreProperties>
</file>